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07"/>
    <p:restoredTop sz="94648"/>
  </p:normalViewPr>
  <p:slideViewPr>
    <p:cSldViewPr snapToGrid="0" snapToObjects="1">
      <p:cViewPr>
        <p:scale>
          <a:sx n="127" d="100"/>
          <a:sy n="127" d="100"/>
        </p:scale>
        <p:origin x="60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BAIS 3300 – Sprint 3</a:t>
            </a:r>
          </a:p>
          <a:p>
            <a:r>
              <a:t>Google Analytics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Kyle Lawrence</a:t>
            </a:r>
          </a:p>
          <a:p>
            <a:r>
              <a:rPr dirty="0"/>
              <a:t>Portfolio Website: </a:t>
            </a:r>
            <a:r>
              <a:rPr lang="en-US" dirty="0" err="1"/>
              <a:t>www.</a:t>
            </a:r>
            <a:r>
              <a:rPr dirty="0" err="1"/>
              <a:t>kylelawrence.site</a:t>
            </a:r>
            <a:endParaRPr dirty="0"/>
          </a:p>
          <a:p>
            <a:r>
              <a:rPr dirty="0"/>
              <a:t>Reporting Period: Nov 17 – Dec 14,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Google Analytics provided valuable insights into how users interact with my portfolio.</a:t>
            </a:r>
          </a:p>
          <a:p>
            <a:endParaRPr/>
          </a:p>
          <a:p>
            <a:r>
              <a:t>This data can be used to further optimize content, layout, and promotional strategies.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Report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 had 114 new users come to my site between November 30</a:t>
            </a:r>
            <a:r>
              <a:rPr lang="en-US" sz="2400" baseline="30000" dirty="0"/>
              <a:t>th</a:t>
            </a:r>
            <a:r>
              <a:rPr lang="en-US" sz="2400" dirty="0"/>
              <a:t> and December 15</a:t>
            </a:r>
            <a:r>
              <a:rPr lang="en-US" sz="2400" baseline="30000" dirty="0"/>
              <a:t>th</a:t>
            </a:r>
            <a:endParaRPr lang="en-US" sz="2400" dirty="0"/>
          </a:p>
          <a:p>
            <a:r>
              <a:rPr lang="en-US" sz="2400" dirty="0"/>
              <a:t>Most visitors came to my site direct (60.12% of users), but the LinkedIn campaign proved itself to be valuable (37.5%)</a:t>
            </a:r>
          </a:p>
          <a:p>
            <a:r>
              <a:rPr lang="en-US" sz="2400" dirty="0"/>
              <a:t>Majority of visitors came from the Midwest, but had a few more foreign locations, like Prais</a:t>
            </a:r>
          </a:p>
          <a:p>
            <a:endParaRPr lang="en-US" sz="2400" dirty="0"/>
          </a:p>
          <a:p>
            <a:endParaRPr lang="en-US" sz="2400" dirty="0"/>
          </a:p>
          <a:p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How Many Visitors Came to My Site?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Total Users: 114</a:t>
            </a:r>
          </a:p>
          <a:p>
            <a:r>
              <a:rPr dirty="0"/>
              <a:t>New Users: 114</a:t>
            </a:r>
          </a:p>
          <a:p>
            <a:endParaRPr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C7C9B0-3CA5-C6FE-2A85-8B1B54133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58" t="34649" r="26511" b="20484"/>
          <a:stretch>
            <a:fillRect/>
          </a:stretch>
        </p:blipFill>
        <p:spPr>
          <a:xfrm>
            <a:off x="1252603" y="2882783"/>
            <a:ext cx="6638794" cy="3812379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0081AFD6-A934-DEC1-1ED5-683993CBB560}"/>
              </a:ext>
            </a:extLst>
          </p:cNvPr>
          <p:cNvSpPr/>
          <p:nvPr/>
        </p:nvSpPr>
        <p:spPr>
          <a:xfrm>
            <a:off x="1202499" y="2768252"/>
            <a:ext cx="1778696" cy="1094929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Many Visitors Returned?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Returning Users: 9</a:t>
            </a:r>
          </a:p>
          <a:p>
            <a:r>
              <a:rPr dirty="0"/>
              <a:t>Indicates repeat engagement with site content</a:t>
            </a:r>
          </a:p>
          <a:p>
            <a:endParaRPr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92BD9B-1BA8-4A6E-F76E-3D55C228EE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58" t="34649" r="26511" b="20484"/>
          <a:stretch>
            <a:fillRect/>
          </a:stretch>
        </p:blipFill>
        <p:spPr>
          <a:xfrm>
            <a:off x="1252603" y="2882783"/>
            <a:ext cx="6638794" cy="3812379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6B2B88A1-79AA-5CA2-80C2-533403E8C2F4}"/>
              </a:ext>
            </a:extLst>
          </p:cNvPr>
          <p:cNvSpPr/>
          <p:nvPr/>
        </p:nvSpPr>
        <p:spPr>
          <a:xfrm>
            <a:off x="2793304" y="2768252"/>
            <a:ext cx="1778696" cy="1094929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Most Popular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Homepage was the most visited page</a:t>
            </a:r>
          </a:p>
          <a:p>
            <a:r>
              <a:rPr dirty="0"/>
              <a:t>Policy pages followed (Terms, Privacy, Cookies)</a:t>
            </a:r>
          </a:p>
          <a:p>
            <a:endParaRPr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033F730-83B5-3AC0-505A-976D7A9B67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335" t="21176" r="14907" b="6044"/>
          <a:stretch>
            <a:fillRect/>
          </a:stretch>
        </p:blipFill>
        <p:spPr>
          <a:xfrm>
            <a:off x="1853851" y="2787987"/>
            <a:ext cx="5436297" cy="40700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Where Are Visitors Coming From?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Majority of traffic came from Direct and LinkedIn sources</a:t>
            </a:r>
          </a:p>
          <a:p>
            <a:r>
              <a:rPr dirty="0"/>
              <a:t>Indicates intentional sharing and promotion</a:t>
            </a:r>
          </a:p>
          <a:p>
            <a:endParaRPr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3F2E28-BDB2-7601-5AC7-4D764D109C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254" t="25303" r="3711" b="7222"/>
          <a:stretch>
            <a:fillRect/>
          </a:stretch>
        </p:blipFill>
        <p:spPr>
          <a:xfrm>
            <a:off x="1433108" y="3182816"/>
            <a:ext cx="6277783" cy="3675184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9416C1BE-11AE-E010-35AE-13A96650718B}"/>
              </a:ext>
            </a:extLst>
          </p:cNvPr>
          <p:cNvSpPr/>
          <p:nvPr/>
        </p:nvSpPr>
        <p:spPr>
          <a:xfrm>
            <a:off x="1298864" y="5257800"/>
            <a:ext cx="2005445" cy="160020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Did Campaigns Generate Traffic?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r>
              <a:rPr dirty="0"/>
              <a:t>LinkedIn traffic appeared under </a:t>
            </a:r>
            <a:r>
              <a:rPr dirty="0" err="1"/>
              <a:t>linkedin</a:t>
            </a:r>
            <a:r>
              <a:rPr dirty="0"/>
              <a:t> and </a:t>
            </a:r>
            <a:r>
              <a:rPr dirty="0" err="1"/>
              <a:t>linkedin.com</a:t>
            </a:r>
            <a:r>
              <a:rPr dirty="0"/>
              <a:t> sources</a:t>
            </a:r>
          </a:p>
          <a:p>
            <a:r>
              <a:rPr dirty="0"/>
              <a:t>Confirms campaign and social sharing effectiveness</a:t>
            </a:r>
          </a:p>
          <a:p>
            <a:endParaRPr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AB0434-D24E-0804-F6EB-680E6A5426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081" t="23539" r="4337" b="6830"/>
          <a:stretch>
            <a:fillRect/>
          </a:stretch>
        </p:blipFill>
        <p:spPr>
          <a:xfrm>
            <a:off x="1859796" y="3200856"/>
            <a:ext cx="6099429" cy="3657144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292AB541-CD2A-1042-E36E-CDECC6009DBA}"/>
              </a:ext>
            </a:extLst>
          </p:cNvPr>
          <p:cNvSpPr/>
          <p:nvPr/>
        </p:nvSpPr>
        <p:spPr>
          <a:xfrm>
            <a:off x="3512127" y="5226627"/>
            <a:ext cx="945573" cy="1631373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Visitor 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r>
              <a:rPr dirty="0"/>
              <a:t>Majority of users located in the </a:t>
            </a:r>
            <a:r>
              <a:rPr lang="en-US" dirty="0"/>
              <a:t>Midwest</a:t>
            </a:r>
            <a:endParaRPr dirty="0"/>
          </a:p>
          <a:p>
            <a:r>
              <a:rPr dirty="0"/>
              <a:t>Consistent with personal and academic network</a:t>
            </a:r>
          </a:p>
          <a:p>
            <a:endParaRPr dirty="0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BC890B-7183-9097-442F-BE0289081D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081" t="27744" r="4331" b="2133"/>
          <a:stretch>
            <a:fillRect/>
          </a:stretch>
        </p:blipFill>
        <p:spPr>
          <a:xfrm>
            <a:off x="2733152" y="2349157"/>
            <a:ext cx="5777802" cy="358731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User Engagement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en-US" dirty="0"/>
              <a:t>The Average engagement time varied by session source</a:t>
            </a:r>
            <a:endParaRPr dirty="0"/>
          </a:p>
          <a:p>
            <a:r>
              <a:rPr dirty="0"/>
              <a:t>Users actively interacted with site content</a:t>
            </a:r>
          </a:p>
          <a:p>
            <a:endParaRPr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63A7653-D01D-E51F-8D4A-F9918CA7A0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330" t="24247" r="4287" b="5654"/>
          <a:stretch>
            <a:fillRect/>
          </a:stretch>
        </p:blipFill>
        <p:spPr>
          <a:xfrm>
            <a:off x="1419978" y="3042282"/>
            <a:ext cx="6304044" cy="3815718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FFD4BCB2-3F9A-182E-5BE9-F78FA743D0C6}"/>
              </a:ext>
            </a:extLst>
          </p:cNvPr>
          <p:cNvSpPr/>
          <p:nvPr/>
        </p:nvSpPr>
        <p:spPr>
          <a:xfrm>
            <a:off x="3990109" y="5216236"/>
            <a:ext cx="675409" cy="1537855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240</Words>
  <Application>Microsoft Macintosh PowerPoint</Application>
  <PresentationFormat>On-screen Show (4:3)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BAIS 3300 – Sprint 3 Google Analytics Report</vt:lpstr>
      <vt:lpstr>Report Summary</vt:lpstr>
      <vt:lpstr>How Many Visitors Came to My Site?</vt:lpstr>
      <vt:lpstr>How Many Visitors Returned?</vt:lpstr>
      <vt:lpstr>Most Popular Pages</vt:lpstr>
      <vt:lpstr>Where Are Visitors Coming From?</vt:lpstr>
      <vt:lpstr>Did Campaigns Generate Traffic?</vt:lpstr>
      <vt:lpstr>Visitor Location</vt:lpstr>
      <vt:lpstr>User Engagement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Lawrence, Kyle R</cp:lastModifiedBy>
  <cp:revision>4</cp:revision>
  <dcterms:created xsi:type="dcterms:W3CDTF">2013-01-27T09:14:16Z</dcterms:created>
  <dcterms:modified xsi:type="dcterms:W3CDTF">2025-12-16T00:15:20Z</dcterms:modified>
  <cp:category/>
</cp:coreProperties>
</file>

<file path=docProps/thumbnail.jpeg>
</file>